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sldIdLst>
    <p:sldId id="355" r:id="rId2"/>
    <p:sldId id="356" r:id="rId3"/>
    <p:sldId id="357" r:id="rId4"/>
    <p:sldId id="368" r:id="rId5"/>
    <p:sldId id="358" r:id="rId6"/>
    <p:sldId id="359" r:id="rId7"/>
    <p:sldId id="360" r:id="rId8"/>
    <p:sldId id="361" r:id="rId9"/>
    <p:sldId id="362" r:id="rId10"/>
    <p:sldId id="363" r:id="rId11"/>
    <p:sldId id="364" r:id="rId12"/>
    <p:sldId id="365" r:id="rId13"/>
    <p:sldId id="366" r:id="rId14"/>
    <p:sldId id="367" r:id="rId15"/>
    <p:sldId id="370" r:id="rId16"/>
    <p:sldId id="371" r:id="rId17"/>
    <p:sldId id="372" r:id="rId18"/>
    <p:sldId id="373" r:id="rId19"/>
    <p:sldId id="374" r:id="rId20"/>
    <p:sldId id="375" r:id="rId21"/>
    <p:sldId id="376" r:id="rId22"/>
    <p:sldId id="377" r:id="rId23"/>
    <p:sldId id="378" r:id="rId24"/>
    <p:sldId id="379" r:id="rId25"/>
    <p:sldId id="380" r:id="rId26"/>
    <p:sldId id="381" r:id="rId27"/>
    <p:sldId id="382" r:id="rId28"/>
    <p:sldId id="383" r:id="rId2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7" autoAdjust="0"/>
    <p:restoredTop sz="94776" autoAdjust="0"/>
  </p:normalViewPr>
  <p:slideViewPr>
    <p:cSldViewPr>
      <p:cViewPr varScale="1">
        <p:scale>
          <a:sx n="78" d="100"/>
          <a:sy n="78" d="100"/>
        </p:scale>
        <p:origin x="-274"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E75FC1F-1893-4FAD-95E5-949B11B7752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CECC4C9-0500-459E-BB46-33B57571EEE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C9D3486-717D-4811-A2AE-FF04F9CBADA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918C05C-A81C-4D43-B83E-B726B6C4FFF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50BE8E-57D1-4298-B751-632FD2DBC86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D8E1384-A7C2-483A-B5F2-717DF9213E0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974E68C-C60A-4065-8EFC-7DD1F9307C7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1E21D1B8-A068-437A-816C-C6DC33F3EE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B804401-F898-4B2F-809A-CC89946CCB2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AA0DD76-F5F5-42A3-BF1A-DA18B1A03FF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E12265B-D2EC-41FC-8DF2-2B5E545F122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83895F6-FBF2-4B33-8EA1-B86BF166CC6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youtube.com/watch?v=UZYHe8IAlto" TargetMode="External"/><Relationship Id="rId2" Type="http://schemas.openxmlformats.org/officeDocument/2006/relationships/hyperlink" Target="http://www.youtube.com/watch?v=NyZCZTPhJq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p:cNvSpPr>
          <p:nvPr>
            <p:ph type="title"/>
          </p:nvPr>
        </p:nvSpPr>
        <p:spPr>
          <a:xfrm>
            <a:off x="457200" y="304800"/>
            <a:ext cx="8229600" cy="1139825"/>
          </a:xfrm>
        </p:spPr>
        <p:txBody>
          <a:bodyPr/>
          <a:lstStyle/>
          <a:p>
            <a:pPr eaLnBrk="1" hangingPunct="1"/>
            <a:r>
              <a:rPr lang="en-US" smtClean="0">
                <a:latin typeface="Arial Black" pitchFamily="34" charset="0"/>
              </a:rPr>
              <a:t>Alfred Adler (1870-1937)</a:t>
            </a:r>
          </a:p>
        </p:txBody>
      </p:sp>
      <p:sp>
        <p:nvSpPr>
          <p:cNvPr id="48131" name="Rectangle 3"/>
          <p:cNvSpPr>
            <a:spLocks noGrp="1"/>
          </p:cNvSpPr>
          <p:nvPr>
            <p:ph type="body" idx="1"/>
          </p:nvPr>
        </p:nvSpPr>
        <p:spPr>
          <a:xfrm>
            <a:off x="533400" y="1600200"/>
            <a:ext cx="8229600" cy="5257800"/>
          </a:xfrm>
        </p:spPr>
        <p:txBody>
          <a:bodyPr/>
          <a:lstStyle/>
          <a:p>
            <a:pPr eaLnBrk="1" hangingPunct="1"/>
            <a:r>
              <a:rPr lang="en-US" sz="2800" smtClean="0">
                <a:latin typeface="Tahoma" charset="0"/>
              </a:rPr>
              <a:t>Was born “skinny, weak, and sickly” (from undiagnosed conditions).</a:t>
            </a:r>
          </a:p>
          <a:p>
            <a:pPr eaLnBrk="1" hangingPunct="1"/>
            <a:r>
              <a:rPr lang="en-US" sz="2800" smtClean="0">
                <a:latin typeface="Tahoma" charset="0"/>
              </a:rPr>
              <a:t>Became a medical doctor, and his first interest was in organ inferiority and compensation. </a:t>
            </a:r>
          </a:p>
          <a:p>
            <a:pPr lvl="1" eaLnBrk="1" hangingPunct="1"/>
            <a:r>
              <a:rPr lang="en-US" smtClean="0">
                <a:latin typeface="Tahoma" charset="0"/>
              </a:rPr>
              <a:t>Compensation – adjusting to weaknesses by developing other strengths.</a:t>
            </a:r>
          </a:p>
          <a:p>
            <a:pPr lvl="1" eaLnBrk="1" hangingPunct="1"/>
            <a:r>
              <a:rPr lang="en-US" smtClean="0">
                <a:latin typeface="Tahoma" charset="0"/>
              </a:rPr>
              <a:t>Overcompensation – focusing on a weakness until it becomes an exaggerated  strength (real or fictional).</a:t>
            </a:r>
          </a:p>
          <a:p>
            <a:pPr eaLnBrk="1" hangingPunct="1"/>
            <a:r>
              <a:rPr lang="en-US" sz="2800" smtClean="0">
                <a:latin typeface="Tahoma" charset="0"/>
              </a:rPr>
              <a:t>This approach to organ inferiority showed his interest in relating psychology and health.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13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813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813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81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p:nvPr>
        </p:nvSpPr>
        <p:spPr/>
        <p:txBody>
          <a:bodyPr/>
          <a:lstStyle/>
          <a:p>
            <a:pPr eaLnBrk="1" hangingPunct="1"/>
            <a:r>
              <a:rPr lang="en-US" smtClean="0">
                <a:latin typeface="Arial Black" pitchFamily="34" charset="0"/>
              </a:rPr>
              <a:t>Fictional finalism</a:t>
            </a:r>
          </a:p>
        </p:txBody>
      </p:sp>
      <p:sp>
        <p:nvSpPr>
          <p:cNvPr id="56323" name="Rectangle 3"/>
          <p:cNvSpPr>
            <a:spLocks noGrp="1"/>
          </p:cNvSpPr>
          <p:nvPr>
            <p:ph type="body" idx="1"/>
          </p:nvPr>
        </p:nvSpPr>
        <p:spPr>
          <a:xfrm>
            <a:off x="457200" y="1676400"/>
            <a:ext cx="8229600" cy="5410200"/>
          </a:xfrm>
        </p:spPr>
        <p:txBody>
          <a:bodyPr/>
          <a:lstStyle/>
          <a:p>
            <a:pPr eaLnBrk="1" hangingPunct="1">
              <a:lnSpc>
                <a:spcPct val="90000"/>
              </a:lnSpc>
            </a:pPr>
            <a:r>
              <a:rPr lang="en-US" sz="2400" dirty="0" smtClean="0">
                <a:latin typeface="Tahoma" charset="0"/>
              </a:rPr>
              <a:t>Based on </a:t>
            </a:r>
            <a:r>
              <a:rPr lang="en-US" sz="2400" dirty="0" err="1" smtClean="0">
                <a:latin typeface="Tahoma" charset="0"/>
              </a:rPr>
              <a:t>Vaihinger’s</a:t>
            </a:r>
            <a:r>
              <a:rPr lang="en-US" sz="2400" dirty="0" smtClean="0">
                <a:latin typeface="Tahoma" charset="0"/>
              </a:rPr>
              <a:t> “as if” philosophy, Adler incorporated the notion of fictional finalism.</a:t>
            </a:r>
          </a:p>
          <a:p>
            <a:pPr eaLnBrk="1" hangingPunct="1">
              <a:lnSpc>
                <a:spcPct val="90000"/>
              </a:lnSpc>
            </a:pPr>
            <a:r>
              <a:rPr lang="en-US" sz="2400" dirty="0" smtClean="0">
                <a:latin typeface="Tahoma" charset="0"/>
              </a:rPr>
              <a:t>We all create “fictions” in our life which have no relation to reality. (e.g. all men are created equal)</a:t>
            </a:r>
          </a:p>
          <a:p>
            <a:pPr eaLnBrk="1" hangingPunct="1">
              <a:lnSpc>
                <a:spcPct val="90000"/>
              </a:lnSpc>
            </a:pPr>
            <a:r>
              <a:rPr lang="en-US" sz="2400" dirty="0" smtClean="0">
                <a:latin typeface="Tahoma" charset="0"/>
              </a:rPr>
              <a:t>We start developing such fictions in childhood, to help us deal with the challenges we encounter in everyday life. .</a:t>
            </a:r>
          </a:p>
          <a:p>
            <a:pPr eaLnBrk="1" hangingPunct="1">
              <a:lnSpc>
                <a:spcPct val="90000"/>
              </a:lnSpc>
            </a:pPr>
            <a:r>
              <a:rPr lang="en-US" sz="2400" dirty="0" smtClean="0">
                <a:latin typeface="Tahoma" charset="0"/>
              </a:rPr>
              <a:t>With fictions, we can create subjective causation, such as “good guys will always win in the end.” (Our subjective causes are rarely true).</a:t>
            </a:r>
          </a:p>
          <a:p>
            <a:pPr eaLnBrk="1" hangingPunct="1">
              <a:lnSpc>
                <a:spcPct val="90000"/>
              </a:lnSpc>
            </a:pPr>
            <a:r>
              <a:rPr lang="en-US" sz="2400" dirty="0" smtClean="0">
                <a:latin typeface="Tahoma" charset="0"/>
              </a:rPr>
              <a:t>With subjective causes, our fictions can give us goals (for overcoming our feelings of inferiority), and ultimately create our lifestyle.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63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63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632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63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p:nvPr>
        </p:nvSpPr>
        <p:spPr/>
        <p:txBody>
          <a:bodyPr/>
          <a:lstStyle/>
          <a:p>
            <a:pPr eaLnBrk="1" hangingPunct="1"/>
            <a:r>
              <a:rPr lang="en-US" smtClean="0">
                <a:latin typeface="Arial Black" pitchFamily="34" charset="0"/>
              </a:rPr>
              <a:t>Life Style</a:t>
            </a:r>
          </a:p>
        </p:txBody>
      </p:sp>
      <p:sp>
        <p:nvSpPr>
          <p:cNvPr id="57347" name="Rectangle 3"/>
          <p:cNvSpPr>
            <a:spLocks noGrp="1"/>
          </p:cNvSpPr>
          <p:nvPr>
            <p:ph type="body" idx="1"/>
          </p:nvPr>
        </p:nvSpPr>
        <p:spPr>
          <a:xfrm>
            <a:off x="457200" y="1600200"/>
            <a:ext cx="8229600" cy="5257800"/>
          </a:xfrm>
        </p:spPr>
        <p:txBody>
          <a:bodyPr/>
          <a:lstStyle/>
          <a:p>
            <a:pPr eaLnBrk="1" hangingPunct="1"/>
            <a:r>
              <a:rPr lang="en-US" sz="2800" dirty="0" smtClean="0">
                <a:latin typeface="Tahoma" charset="0"/>
              </a:rPr>
              <a:t>Our life style is who we are (personality). It is Adler’s counterpart to Freud’s “ego.”</a:t>
            </a:r>
          </a:p>
          <a:p>
            <a:pPr eaLnBrk="1" hangingPunct="1"/>
            <a:r>
              <a:rPr lang="en-US" sz="2800" dirty="0" smtClean="0">
                <a:latin typeface="Tahoma" charset="0"/>
              </a:rPr>
              <a:t>It includes the fictions (defense mechanisms) we use to define our world, our goals, and our unique means of striving for goals (overcoming inferiority), as well as hereditary and environmental barriers.</a:t>
            </a:r>
          </a:p>
          <a:p>
            <a:pPr eaLnBrk="1" hangingPunct="1"/>
            <a:r>
              <a:rPr lang="en-US" sz="2800" dirty="0" smtClean="0">
                <a:latin typeface="Tahoma" charset="0"/>
              </a:rPr>
              <a:t>Factual or fictional, Life Style reflects our “creative power of self.”</a:t>
            </a:r>
          </a:p>
          <a:p>
            <a:pPr eaLnBrk="1" hangingPunct="1"/>
            <a:r>
              <a:rPr lang="en-US" sz="2800" dirty="0" smtClean="0">
                <a:latin typeface="Tahoma" charset="0"/>
              </a:rPr>
              <a:t>Ultimately, success is our ability to fit into our environment while being true to ourselves.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73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73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734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73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p:txBody>
          <a:bodyPr/>
          <a:lstStyle/>
          <a:p>
            <a:pPr eaLnBrk="1" hangingPunct="1"/>
            <a:r>
              <a:rPr lang="en-US" sz="4000" smtClean="0">
                <a:latin typeface="Arial Black" pitchFamily="34" charset="0"/>
              </a:rPr>
              <a:t>Style of Life or Personality</a:t>
            </a:r>
          </a:p>
        </p:txBody>
      </p:sp>
      <p:pic>
        <p:nvPicPr>
          <p:cNvPr id="13315" name="Picture 3" descr="figure8"/>
          <p:cNvPicPr>
            <a:picLocks noGrp="1" noChangeAspect="1" noChangeArrowheads="1"/>
          </p:cNvPicPr>
          <p:nvPr>
            <p:ph idx="1"/>
          </p:nvPr>
        </p:nvPicPr>
        <p:blipFill>
          <a:blip r:embed="rId2" cstate="print"/>
          <a:srcRect/>
          <a:stretch>
            <a:fillRect/>
          </a:stretch>
        </p:blipFill>
        <p:spPr>
          <a:xfrm>
            <a:off x="1371600" y="1547813"/>
            <a:ext cx="6248400" cy="5310187"/>
          </a:xfr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p:cNvSpPr>
          <p:nvPr>
            <p:ph type="title"/>
          </p:nvPr>
        </p:nvSpPr>
        <p:spPr/>
        <p:txBody>
          <a:bodyPr/>
          <a:lstStyle/>
          <a:p>
            <a:pPr eaLnBrk="1" hangingPunct="1"/>
            <a:r>
              <a:rPr lang="en-US" sz="4000" smtClean="0">
                <a:latin typeface="Arial Black" pitchFamily="34" charset="0"/>
              </a:rPr>
              <a:t>The Socially Useful Person</a:t>
            </a:r>
          </a:p>
        </p:txBody>
      </p:sp>
      <p:sp>
        <p:nvSpPr>
          <p:cNvPr id="59395" name="Rectangle 3"/>
          <p:cNvSpPr>
            <a:spLocks noGrp="1"/>
          </p:cNvSpPr>
          <p:nvPr>
            <p:ph type="body" idx="1"/>
          </p:nvPr>
        </p:nvSpPr>
        <p:spPr>
          <a:xfrm>
            <a:off x="457200" y="1752600"/>
            <a:ext cx="8229600" cy="5105400"/>
          </a:xfrm>
        </p:spPr>
        <p:txBody>
          <a:bodyPr/>
          <a:lstStyle/>
          <a:p>
            <a:pPr eaLnBrk="1" hangingPunct="1">
              <a:lnSpc>
                <a:spcPct val="90000"/>
              </a:lnSpc>
            </a:pPr>
            <a:r>
              <a:rPr lang="en-US" sz="2800" smtClean="0">
                <a:latin typeface="Tahoma" charset="0"/>
              </a:rPr>
              <a:t>Adler believed that maturity, intelligence, and “being normal” was all based on our ability to feel for and help others – be a humanitarian!</a:t>
            </a:r>
          </a:p>
          <a:p>
            <a:pPr eaLnBrk="1" hangingPunct="1">
              <a:lnSpc>
                <a:spcPct val="90000"/>
              </a:lnSpc>
            </a:pPr>
            <a:r>
              <a:rPr lang="en-US" sz="2800" smtClean="0">
                <a:latin typeface="Tahoma" charset="0"/>
              </a:rPr>
              <a:t>We strive to be socially useful because it helps us overcome feelings of inferiority. In turn, we judge ourselves based on our usefulness to society.</a:t>
            </a:r>
          </a:p>
          <a:p>
            <a:pPr eaLnBrk="1" hangingPunct="1">
              <a:lnSpc>
                <a:spcPct val="90000"/>
              </a:lnSpc>
            </a:pPr>
            <a:r>
              <a:rPr lang="en-US" sz="2800" smtClean="0">
                <a:latin typeface="Tahoma" charset="0"/>
              </a:rPr>
              <a:t>Someone who is useful to society is someone who makes a “good adjustment” to society. A useless person is someone who made a “bad adjustment.”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93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93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p:cNvSpPr>
          <p:nvPr>
            <p:ph type="title"/>
          </p:nvPr>
        </p:nvSpPr>
        <p:spPr/>
        <p:txBody>
          <a:bodyPr/>
          <a:lstStyle/>
          <a:p>
            <a:pPr eaLnBrk="1" hangingPunct="1"/>
            <a:r>
              <a:rPr lang="en-US" sz="4000" smtClean="0">
                <a:latin typeface="Arial Black" pitchFamily="34" charset="0"/>
              </a:rPr>
              <a:t>The Socially Useful Person (continued)</a:t>
            </a:r>
          </a:p>
        </p:txBody>
      </p:sp>
      <p:sp>
        <p:nvSpPr>
          <p:cNvPr id="60419" name="Rectangle 3"/>
          <p:cNvSpPr>
            <a:spLocks noGrp="1"/>
          </p:cNvSpPr>
          <p:nvPr>
            <p:ph type="body" idx="1"/>
          </p:nvPr>
        </p:nvSpPr>
        <p:spPr>
          <a:xfrm>
            <a:off x="457200" y="1295400"/>
            <a:ext cx="8229600" cy="5181600"/>
          </a:xfrm>
        </p:spPr>
        <p:txBody>
          <a:bodyPr/>
          <a:lstStyle/>
          <a:p>
            <a:pPr eaLnBrk="1" hangingPunct="1">
              <a:lnSpc>
                <a:spcPct val="90000"/>
              </a:lnSpc>
            </a:pPr>
            <a:endParaRPr lang="en-US" dirty="0" smtClean="0"/>
          </a:p>
          <a:p>
            <a:pPr eaLnBrk="1" hangingPunct="1">
              <a:lnSpc>
                <a:spcPct val="90000"/>
              </a:lnSpc>
            </a:pPr>
            <a:r>
              <a:rPr lang="en-US" sz="2800" dirty="0" smtClean="0">
                <a:latin typeface="Tahoma" charset="0"/>
              </a:rPr>
              <a:t>Created four typologies, based on levels of social interests and social activity.</a:t>
            </a:r>
          </a:p>
          <a:p>
            <a:pPr lvl="1" eaLnBrk="1" hangingPunct="1">
              <a:lnSpc>
                <a:spcPct val="90000"/>
              </a:lnSpc>
            </a:pPr>
            <a:r>
              <a:rPr lang="en-US" dirty="0" smtClean="0">
                <a:latin typeface="Tahoma" charset="0"/>
              </a:rPr>
              <a:t>Socially useful – high social interest, highly active.</a:t>
            </a:r>
          </a:p>
          <a:p>
            <a:pPr lvl="1" eaLnBrk="1" hangingPunct="1">
              <a:lnSpc>
                <a:spcPct val="90000"/>
              </a:lnSpc>
            </a:pPr>
            <a:r>
              <a:rPr lang="en-US" dirty="0" smtClean="0">
                <a:latin typeface="Tahoma" charset="0"/>
              </a:rPr>
              <a:t>Ruler – low social interest, highly active.</a:t>
            </a:r>
          </a:p>
          <a:p>
            <a:pPr lvl="1" eaLnBrk="1" hangingPunct="1">
              <a:lnSpc>
                <a:spcPct val="90000"/>
              </a:lnSpc>
            </a:pPr>
            <a:r>
              <a:rPr lang="en-US" dirty="0" smtClean="0">
                <a:latin typeface="Tahoma" charset="0"/>
              </a:rPr>
              <a:t>“Getting” person – high social interest, low activity.</a:t>
            </a:r>
          </a:p>
          <a:p>
            <a:pPr lvl="1" eaLnBrk="1" hangingPunct="1">
              <a:lnSpc>
                <a:spcPct val="90000"/>
              </a:lnSpc>
            </a:pPr>
            <a:r>
              <a:rPr lang="en-US" dirty="0" smtClean="0">
                <a:latin typeface="Tahoma" charset="0"/>
              </a:rPr>
              <a:t>Recluse – low social interest, low activity.</a:t>
            </a:r>
          </a:p>
          <a:p>
            <a:pPr eaLnBrk="1" hangingPunct="1">
              <a:lnSpc>
                <a:spcPct val="90000"/>
              </a:lnSpc>
            </a:pPr>
            <a:r>
              <a:rPr lang="en-US" sz="2800" dirty="0" smtClean="0">
                <a:latin typeface="Tahoma" charset="0"/>
              </a:rPr>
              <a:t>A genius is an extremely useful person, but it is the recognition of </a:t>
            </a:r>
            <a:r>
              <a:rPr lang="en-US" sz="2800" smtClean="0">
                <a:latin typeface="Tahoma" charset="0"/>
              </a:rPr>
              <a:t>her/his usefulness' </a:t>
            </a:r>
            <a:r>
              <a:rPr lang="en-US" sz="2800" dirty="0" smtClean="0">
                <a:latin typeface="Tahoma" charset="0"/>
              </a:rPr>
              <a:t>is what makes a person a true genius.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041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041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041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0419">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041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604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mtClean="0">
                <a:latin typeface="Arial Black" pitchFamily="34" charset="0"/>
              </a:rPr>
              <a:t>ADLERIAN THERAPY</a:t>
            </a:r>
          </a:p>
        </p:txBody>
      </p:sp>
      <p:sp>
        <p:nvSpPr>
          <p:cNvPr id="16387" name="Rectangle 3"/>
          <p:cNvSpPr>
            <a:spLocks noGrp="1" noChangeArrowheads="1"/>
          </p:cNvSpPr>
          <p:nvPr>
            <p:ph type="body" idx="1"/>
          </p:nvPr>
        </p:nvSpPr>
        <p:spPr/>
        <p:txBody>
          <a:bodyPr/>
          <a:lstStyle/>
          <a:p>
            <a:r>
              <a:rPr lang="en-US" smtClean="0">
                <a:latin typeface="Tahoma" charset="0"/>
                <a:cs typeface="Tahoma" charset="0"/>
              </a:rPr>
              <a:t>All behavior is goal-directed &amp; purposeful</a:t>
            </a:r>
          </a:p>
          <a:p>
            <a:r>
              <a:rPr lang="en-US" smtClean="0">
                <a:latin typeface="Tahoma" charset="0"/>
                <a:cs typeface="Tahoma" charset="0"/>
              </a:rPr>
              <a:t>People initially feel inferior to others and develop an </a:t>
            </a:r>
            <a:r>
              <a:rPr lang="en-US" i="1" smtClean="0">
                <a:latin typeface="Tahoma" charset="0"/>
                <a:cs typeface="Tahoma" charset="0"/>
              </a:rPr>
              <a:t>inferiority complex</a:t>
            </a:r>
          </a:p>
          <a:p>
            <a:r>
              <a:rPr lang="en-US" smtClean="0">
                <a:latin typeface="Tahoma" charset="0"/>
                <a:cs typeface="Tahoma" charset="0"/>
              </a:rPr>
              <a:t>People who overcompensate their feelings of inferiority develop a </a:t>
            </a:r>
            <a:r>
              <a:rPr lang="en-US" i="1" smtClean="0">
                <a:latin typeface="Tahoma" charset="0"/>
                <a:cs typeface="Tahoma" charset="0"/>
              </a:rPr>
              <a:t>superiority complex</a:t>
            </a:r>
          </a:p>
          <a:p>
            <a:r>
              <a:rPr lang="en-US" smtClean="0">
                <a:latin typeface="Tahoma" charset="0"/>
                <a:cs typeface="Tahoma" charset="0"/>
              </a:rPr>
              <a:t>Future goals influence people as much their past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mtClean="0">
                <a:latin typeface="Arial Black" pitchFamily="34" charset="0"/>
              </a:rPr>
              <a:t>Birth Order Matters</a:t>
            </a:r>
          </a:p>
        </p:txBody>
      </p:sp>
      <p:sp>
        <p:nvSpPr>
          <p:cNvPr id="17411" name="Rectangle 3"/>
          <p:cNvSpPr>
            <a:spLocks noGrp="1" noChangeArrowheads="1"/>
          </p:cNvSpPr>
          <p:nvPr>
            <p:ph type="body" idx="1"/>
          </p:nvPr>
        </p:nvSpPr>
        <p:spPr/>
        <p:txBody>
          <a:bodyPr/>
          <a:lstStyle/>
          <a:p>
            <a:endParaRPr lang="en-US" smtClean="0"/>
          </a:p>
          <a:p>
            <a:r>
              <a:rPr lang="en-US" smtClean="0">
                <a:latin typeface="Tahoma" charset="0"/>
                <a:cs typeface="Tahoma" charset="0"/>
              </a:rPr>
              <a:t>Firstborns – monarch of the family, receive all the attention, the parents practice on them.  They strive to achieve, behave and please.   Are parent substitutes for their siblings.  When another sibling is born, they are dethroned and may become resentful or overcompensate with power and authority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mtClean="0">
                <a:latin typeface="Arial Black" pitchFamily="34" charset="0"/>
              </a:rPr>
              <a:t>Birth Order…</a:t>
            </a:r>
          </a:p>
        </p:txBody>
      </p:sp>
      <p:sp>
        <p:nvSpPr>
          <p:cNvPr id="18435" name="Rectangle 3"/>
          <p:cNvSpPr>
            <a:spLocks noGrp="1" noChangeArrowheads="1"/>
          </p:cNvSpPr>
          <p:nvPr>
            <p:ph type="body" idx="1"/>
          </p:nvPr>
        </p:nvSpPr>
        <p:spPr/>
        <p:txBody>
          <a:bodyPr/>
          <a:lstStyle/>
          <a:p>
            <a:r>
              <a:rPr lang="en-US" smtClean="0">
                <a:latin typeface="Tahoma" charset="0"/>
                <a:cs typeface="Tahoma" charset="0"/>
              </a:rPr>
              <a:t>Secondborns – don’t worry about power and authority, are never dethroned.  Usually are more outgoing, carefree and creative and less concerned with rules.  Usually are the opposite of the firstborn.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smtClean="0">
                <a:latin typeface="Arial Black" pitchFamily="34" charset="0"/>
              </a:rPr>
              <a:t>Birth Order…</a:t>
            </a:r>
          </a:p>
        </p:txBody>
      </p:sp>
      <p:sp>
        <p:nvSpPr>
          <p:cNvPr id="19459" name="Rectangle 3"/>
          <p:cNvSpPr>
            <a:spLocks noGrp="1" noChangeArrowheads="1"/>
          </p:cNvSpPr>
          <p:nvPr>
            <p:ph type="body" idx="1"/>
          </p:nvPr>
        </p:nvSpPr>
        <p:spPr/>
        <p:txBody>
          <a:bodyPr/>
          <a:lstStyle/>
          <a:p>
            <a:r>
              <a:rPr lang="en-US" smtClean="0">
                <a:latin typeface="Tahoma" charset="0"/>
                <a:cs typeface="Tahoma" charset="0"/>
              </a:rPr>
              <a:t>Middle children – feel squeezed in &amp; treated unfairly.  They learn the art of negotiation &amp; understand family politics.  Often are manipulative and make reasoned choices to about where to find success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mtClean="0">
                <a:latin typeface="Arial Black" pitchFamily="34" charset="0"/>
              </a:rPr>
              <a:t>Birth Order…</a:t>
            </a:r>
            <a:endParaRPr lang="en-US" smtClean="0"/>
          </a:p>
        </p:txBody>
      </p:sp>
      <p:sp>
        <p:nvSpPr>
          <p:cNvPr id="20483" name="Rectangle 3"/>
          <p:cNvSpPr>
            <a:spLocks noGrp="1" noChangeArrowheads="1"/>
          </p:cNvSpPr>
          <p:nvPr>
            <p:ph type="body" idx="1"/>
          </p:nvPr>
        </p:nvSpPr>
        <p:spPr/>
        <p:txBody>
          <a:bodyPr/>
          <a:lstStyle/>
          <a:p>
            <a:r>
              <a:rPr lang="en-US" smtClean="0">
                <a:latin typeface="Tahoma" charset="0"/>
                <a:cs typeface="Tahoma" charset="0"/>
              </a:rPr>
              <a:t>Youngest children – receive a great deal of attention from others, expect others to care for them.  Can be quite charming and funny but have a hard time breaking out of the baby role.  Can become spoiled but often can be quite successful if the older siblings are good role models</a:t>
            </a:r>
          </a:p>
          <a:p>
            <a:pPr>
              <a:buFontTx/>
              <a:buNone/>
            </a:pPr>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p:cNvSpPr>
          <p:nvPr>
            <p:ph type="title"/>
          </p:nvPr>
        </p:nvSpPr>
        <p:spPr/>
        <p:txBody>
          <a:bodyPr/>
          <a:lstStyle/>
          <a:p>
            <a:pPr eaLnBrk="1" hangingPunct="1"/>
            <a:r>
              <a:rPr lang="en-US" smtClean="0">
                <a:latin typeface="Arial Black" pitchFamily="34" charset="0"/>
              </a:rPr>
              <a:t>Adler and Freud</a:t>
            </a:r>
          </a:p>
        </p:txBody>
      </p:sp>
      <p:sp>
        <p:nvSpPr>
          <p:cNvPr id="49155" name="Rectangle 3"/>
          <p:cNvSpPr>
            <a:spLocks noGrp="1"/>
          </p:cNvSpPr>
          <p:nvPr>
            <p:ph type="body" idx="1"/>
          </p:nvPr>
        </p:nvSpPr>
        <p:spPr>
          <a:xfrm>
            <a:off x="457200" y="1600200"/>
            <a:ext cx="8229600" cy="4876800"/>
          </a:xfrm>
        </p:spPr>
        <p:txBody>
          <a:bodyPr/>
          <a:lstStyle/>
          <a:p>
            <a:pPr eaLnBrk="1" hangingPunct="1">
              <a:lnSpc>
                <a:spcPct val="90000"/>
              </a:lnSpc>
            </a:pPr>
            <a:r>
              <a:rPr lang="en-US" sz="2800" smtClean="0">
                <a:latin typeface="Tahoma" charset="0"/>
              </a:rPr>
              <a:t>With his interest in relating psychological issues to physical (health) issues, Adler published a strong defense of Freud’s psychoanalysis in 1907.</a:t>
            </a:r>
          </a:p>
          <a:p>
            <a:pPr eaLnBrk="1" hangingPunct="1">
              <a:lnSpc>
                <a:spcPct val="90000"/>
              </a:lnSpc>
            </a:pPr>
            <a:r>
              <a:rPr lang="en-US" sz="2800" smtClean="0">
                <a:latin typeface="Tahoma" charset="0"/>
              </a:rPr>
              <a:t>Freud was impressed with him, and that same year invited him to be part of Freud’s discussion group, which evolved into the infamous Vienna Psychoanalytic Association. </a:t>
            </a:r>
          </a:p>
          <a:p>
            <a:pPr eaLnBrk="1" hangingPunct="1">
              <a:lnSpc>
                <a:spcPct val="90000"/>
              </a:lnSpc>
            </a:pPr>
            <a:r>
              <a:rPr lang="en-US" sz="2800" smtClean="0">
                <a:latin typeface="Tahoma" charset="0"/>
              </a:rPr>
              <a:t>Adler joined the group, and quickly became an influential member. But, he also disagreed with Freud frequently, and by 1911, Adler and his supporters broke off from Freud to start their own psychoanalytic group.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91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491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smtClean="0">
                <a:latin typeface="Arial Black" pitchFamily="34" charset="0"/>
              </a:rPr>
              <a:t>Birth Order…</a:t>
            </a:r>
            <a:endParaRPr lang="en-US" smtClean="0"/>
          </a:p>
        </p:txBody>
      </p:sp>
      <p:sp>
        <p:nvSpPr>
          <p:cNvPr id="21507" name="Rectangle 3"/>
          <p:cNvSpPr>
            <a:spLocks noGrp="1" noChangeArrowheads="1"/>
          </p:cNvSpPr>
          <p:nvPr>
            <p:ph type="body" idx="1"/>
          </p:nvPr>
        </p:nvSpPr>
        <p:spPr/>
        <p:txBody>
          <a:bodyPr/>
          <a:lstStyle/>
          <a:p>
            <a:r>
              <a:rPr lang="en-US" smtClean="0">
                <a:latin typeface="Tahoma" charset="0"/>
                <a:cs typeface="Tahoma" charset="0"/>
              </a:rPr>
              <a:t>Only children – seven year gaps start with new family or become only children.  They are never dethroned and gain a lot of attention.  They mature early and are high achievers.  Quite imaginative due to having to entertain themselves.  They can become pampered and selfish and may not be well socialized.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smtClean="0">
                <a:latin typeface="Arial Black" pitchFamily="34" charset="0"/>
              </a:rPr>
              <a:t>Role of Style of Life</a:t>
            </a:r>
          </a:p>
        </p:txBody>
      </p:sp>
      <p:sp>
        <p:nvSpPr>
          <p:cNvPr id="22531" name="Rectangle 3"/>
          <p:cNvSpPr>
            <a:spLocks noGrp="1" noChangeArrowheads="1"/>
          </p:cNvSpPr>
          <p:nvPr>
            <p:ph type="body" idx="1"/>
          </p:nvPr>
        </p:nvSpPr>
        <p:spPr/>
        <p:txBody>
          <a:bodyPr/>
          <a:lstStyle/>
          <a:p>
            <a:pPr>
              <a:buFontTx/>
              <a:buNone/>
            </a:pPr>
            <a:r>
              <a:rPr lang="en-US" smtClean="0"/>
              <a:t>	</a:t>
            </a:r>
            <a:r>
              <a:rPr lang="en-US" smtClean="0">
                <a:latin typeface="Tahoma" charset="0"/>
                <a:cs typeface="Tahoma" charset="0"/>
              </a:rPr>
              <a:t>By the time a person reaches the age of five, s/he develops a </a:t>
            </a:r>
            <a:r>
              <a:rPr lang="en-US" i="1" smtClean="0">
                <a:latin typeface="Tahoma" charset="0"/>
                <a:cs typeface="Tahoma" charset="0"/>
              </a:rPr>
              <a:t>lifestyle.  </a:t>
            </a:r>
            <a:r>
              <a:rPr lang="en-US" smtClean="0">
                <a:latin typeface="Tahoma" charset="0"/>
                <a:cs typeface="Tahoma" charset="0"/>
              </a:rPr>
              <a:t>This is a way of pursuing long-term goals.  This </a:t>
            </a:r>
            <a:r>
              <a:rPr lang="en-US" i="1" smtClean="0">
                <a:latin typeface="Tahoma" charset="0"/>
                <a:cs typeface="Tahoma" charset="0"/>
              </a:rPr>
              <a:t>lifestyle</a:t>
            </a:r>
            <a:r>
              <a:rPr lang="en-US" smtClean="0">
                <a:latin typeface="Tahoma" charset="0"/>
                <a:cs typeface="Tahoma" charset="0"/>
              </a:rPr>
              <a:t> develops thru the person’s </a:t>
            </a:r>
            <a:r>
              <a:rPr lang="en-US" b="1" i="1" smtClean="0">
                <a:latin typeface="Tahoma" charset="0"/>
                <a:cs typeface="Tahoma" charset="0"/>
              </a:rPr>
              <a:t>perception</a:t>
            </a:r>
            <a:r>
              <a:rPr lang="en-US" smtClean="0">
                <a:latin typeface="Tahoma" charset="0"/>
                <a:cs typeface="Tahoma" charset="0"/>
              </a:rPr>
              <a:t> of the family atmosphere.</a:t>
            </a:r>
            <a:endParaRPr lang="en-US" i="1" smtClean="0">
              <a:latin typeface="Tahoma" charset="0"/>
              <a:cs typeface="Tahoma"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p:txBody>
          <a:bodyPr/>
          <a:lstStyle/>
          <a:p>
            <a:r>
              <a:rPr lang="en-US" smtClean="0">
                <a:latin typeface="Arial Black" pitchFamily="34" charset="0"/>
              </a:rPr>
              <a:t>Fact or Fiction</a:t>
            </a:r>
          </a:p>
        </p:txBody>
      </p:sp>
      <p:sp>
        <p:nvSpPr>
          <p:cNvPr id="23555" name="Rectangle 5"/>
          <p:cNvSpPr>
            <a:spLocks noGrp="1" noChangeArrowheads="1"/>
          </p:cNvSpPr>
          <p:nvPr>
            <p:ph type="body" idx="1"/>
          </p:nvPr>
        </p:nvSpPr>
        <p:spPr/>
        <p:txBody>
          <a:bodyPr/>
          <a:lstStyle/>
          <a:p>
            <a:pPr>
              <a:buFontTx/>
              <a:buNone/>
            </a:pPr>
            <a:r>
              <a:rPr lang="en-US" smtClean="0"/>
              <a:t>	</a:t>
            </a:r>
            <a:r>
              <a:rPr lang="en-US" smtClean="0">
                <a:latin typeface="Tahoma" charset="0"/>
                <a:cs typeface="Tahoma" charset="0"/>
              </a:rPr>
              <a:t>Subjective evaluations of themselves was called a </a:t>
            </a:r>
            <a:r>
              <a:rPr lang="en-US" b="1" i="1" smtClean="0">
                <a:latin typeface="Tahoma" charset="0"/>
                <a:cs typeface="Tahoma" charset="0"/>
              </a:rPr>
              <a:t>fiction</a:t>
            </a:r>
            <a:r>
              <a:rPr lang="en-US" smtClean="0">
                <a:latin typeface="Tahoma" charset="0"/>
                <a:cs typeface="Tahoma" charset="0"/>
              </a:rPr>
              <a:t>:</a:t>
            </a:r>
          </a:p>
          <a:p>
            <a:pPr>
              <a:buFontTx/>
              <a:buNone/>
            </a:pPr>
            <a:endParaRPr lang="en-US" smtClean="0">
              <a:latin typeface="Tahoma" charset="0"/>
              <a:cs typeface="Tahoma" charset="0"/>
            </a:endParaRPr>
          </a:p>
          <a:p>
            <a:r>
              <a:rPr lang="en-US" i="1" smtClean="0">
                <a:latin typeface="Tahoma" charset="0"/>
                <a:cs typeface="Tahoma" charset="0"/>
              </a:rPr>
              <a:t>Overgeneralizing </a:t>
            </a:r>
            <a:r>
              <a:rPr lang="en-US" smtClean="0">
                <a:latin typeface="Tahoma" charset="0"/>
                <a:cs typeface="Tahoma" charset="0"/>
              </a:rPr>
              <a:t>– viewing everything as the same</a:t>
            </a:r>
          </a:p>
          <a:p>
            <a:pPr>
              <a:buFontTx/>
              <a:buNone/>
            </a:pPr>
            <a:endParaRPr lang="en-US" smtClean="0">
              <a:latin typeface="Tahoma" charset="0"/>
              <a:cs typeface="Tahoma" charset="0"/>
            </a:endParaRPr>
          </a:p>
          <a:p>
            <a:r>
              <a:rPr lang="en-US" i="1" smtClean="0">
                <a:latin typeface="Tahoma" charset="0"/>
                <a:cs typeface="Tahoma" charset="0"/>
              </a:rPr>
              <a:t>False or impossible goals of security</a:t>
            </a:r>
            <a:r>
              <a:rPr lang="en-US" smtClean="0">
                <a:latin typeface="Tahoma" charset="0"/>
                <a:cs typeface="Tahoma" charset="0"/>
              </a:rPr>
              <a:t> – trying to please everyone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mtClean="0"/>
              <a:t>ADLERIAN THERAPY</a:t>
            </a:r>
          </a:p>
        </p:txBody>
      </p:sp>
      <p:sp>
        <p:nvSpPr>
          <p:cNvPr id="24579" name="Rectangle 3"/>
          <p:cNvSpPr>
            <a:spLocks noGrp="1" noChangeArrowheads="1"/>
          </p:cNvSpPr>
          <p:nvPr>
            <p:ph type="body" idx="1"/>
          </p:nvPr>
        </p:nvSpPr>
        <p:spPr/>
        <p:txBody>
          <a:bodyPr/>
          <a:lstStyle/>
          <a:p>
            <a:r>
              <a:rPr lang="en-US" i="1" smtClean="0"/>
              <a:t>Misperception of life &amp; life’s demands –</a:t>
            </a:r>
            <a:r>
              <a:rPr lang="en-US" smtClean="0"/>
              <a:t> believing that one never gets any breaks</a:t>
            </a:r>
          </a:p>
          <a:p>
            <a:r>
              <a:rPr lang="en-US" i="1" smtClean="0"/>
              <a:t>Minimization or denial of one’s worth – </a:t>
            </a:r>
            <a:r>
              <a:rPr lang="en-US" smtClean="0"/>
              <a:t>thinking that one will never amount to anything</a:t>
            </a:r>
          </a:p>
          <a:p>
            <a:r>
              <a:rPr lang="en-US" i="1" smtClean="0"/>
              <a:t>Faulty values</a:t>
            </a:r>
            <a:r>
              <a:rPr lang="en-US" smtClean="0"/>
              <a:t> – believing in the necessity of being first no matter what needs to be done to achieve that goal</a:t>
            </a:r>
            <a:endParaRPr lang="en-US" i="1"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mtClean="0">
                <a:latin typeface="Arial Black" pitchFamily="34" charset="0"/>
              </a:rPr>
              <a:t>Treatment Strategies</a:t>
            </a:r>
          </a:p>
        </p:txBody>
      </p:sp>
      <p:sp>
        <p:nvSpPr>
          <p:cNvPr id="25603" name="Rectangle 3"/>
          <p:cNvSpPr>
            <a:spLocks noGrp="1" noChangeArrowheads="1"/>
          </p:cNvSpPr>
          <p:nvPr>
            <p:ph type="body" idx="1"/>
          </p:nvPr>
        </p:nvSpPr>
        <p:spPr/>
        <p:txBody>
          <a:bodyPr/>
          <a:lstStyle/>
          <a:p>
            <a:r>
              <a:rPr lang="en-US" smtClean="0">
                <a:latin typeface="Tahoma" charset="0"/>
                <a:cs typeface="Tahoma" charset="0"/>
              </a:rPr>
              <a:t>Placed emphasis on contributing to society</a:t>
            </a:r>
          </a:p>
          <a:p>
            <a:r>
              <a:rPr lang="en-US" smtClean="0">
                <a:latin typeface="Tahoma" charset="0"/>
                <a:cs typeface="Tahoma" charset="0"/>
              </a:rPr>
              <a:t>Work is required for human survival and teaches interdependence</a:t>
            </a:r>
          </a:p>
          <a:p>
            <a:r>
              <a:rPr lang="en-US" smtClean="0">
                <a:latin typeface="Tahoma" charset="0"/>
                <a:cs typeface="Tahoma" charset="0"/>
              </a:rPr>
              <a:t>Sexuality must be defined in regard to self &amp; others in a cooperative, rather than a competitive spirit</a:t>
            </a:r>
          </a:p>
          <a:p>
            <a:r>
              <a:rPr lang="en-US" smtClean="0">
                <a:latin typeface="Tahoma" charset="0"/>
                <a:cs typeface="Tahoma" charset="0"/>
              </a:rPr>
              <a:t>Courage – a willingness to take risks w/o knowing what the consequences may be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latin typeface="Arial Black" pitchFamily="34" charset="0"/>
              </a:rPr>
              <a:t>Treatment Strategies</a:t>
            </a:r>
            <a:endParaRPr lang="en-US" smtClean="0"/>
          </a:p>
        </p:txBody>
      </p:sp>
      <p:sp>
        <p:nvSpPr>
          <p:cNvPr id="26627" name="Rectangle 3"/>
          <p:cNvSpPr>
            <a:spLocks noGrp="1" noChangeArrowheads="1"/>
          </p:cNvSpPr>
          <p:nvPr>
            <p:ph type="body" idx="1"/>
          </p:nvPr>
        </p:nvSpPr>
        <p:spPr/>
        <p:txBody>
          <a:bodyPr/>
          <a:lstStyle/>
          <a:p>
            <a:r>
              <a:rPr lang="en-US" smtClean="0">
                <a:latin typeface="Tahoma" charset="0"/>
                <a:cs typeface="Tahoma" charset="0"/>
              </a:rPr>
              <a:t>Establishing a therapeutic relationship is of utmost importance</a:t>
            </a:r>
          </a:p>
          <a:p>
            <a:r>
              <a:rPr lang="en-US" smtClean="0">
                <a:latin typeface="Tahoma" charset="0"/>
                <a:cs typeface="Tahoma" charset="0"/>
              </a:rPr>
              <a:t>Analysis of lifestyles, family constellations, early memories, dreams, priorities and ways of responding</a:t>
            </a:r>
          </a:p>
          <a:p>
            <a:r>
              <a:rPr lang="en-US" smtClean="0">
                <a:latin typeface="Tahoma" charset="0"/>
                <a:cs typeface="Tahoma" charset="0"/>
              </a:rPr>
              <a:t>Promote insight thru open-ended questions, interpretations</a:t>
            </a:r>
          </a:p>
          <a:p>
            <a:r>
              <a:rPr lang="en-US" smtClean="0">
                <a:latin typeface="Tahoma" charset="0"/>
                <a:cs typeface="Tahoma" charset="0"/>
              </a:rPr>
              <a:t>Use of counselor empathy is important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mtClean="0">
                <a:latin typeface="Arial Black" pitchFamily="34" charset="0"/>
              </a:rPr>
              <a:t>Treatment Strategies</a:t>
            </a:r>
            <a:endParaRPr lang="en-US" smtClean="0"/>
          </a:p>
        </p:txBody>
      </p:sp>
      <p:sp>
        <p:nvSpPr>
          <p:cNvPr id="27651" name="Rectangle 3"/>
          <p:cNvSpPr>
            <a:spLocks noGrp="1" noChangeArrowheads="1"/>
          </p:cNvSpPr>
          <p:nvPr>
            <p:ph type="body" idx="1"/>
          </p:nvPr>
        </p:nvSpPr>
        <p:spPr/>
        <p:txBody>
          <a:bodyPr/>
          <a:lstStyle/>
          <a:p>
            <a:r>
              <a:rPr lang="en-US" smtClean="0">
                <a:latin typeface="Tahoma" charset="0"/>
                <a:cs typeface="Tahoma" charset="0"/>
              </a:rPr>
              <a:t>Confrontation – consider private logic</a:t>
            </a:r>
          </a:p>
          <a:p>
            <a:r>
              <a:rPr lang="en-US" smtClean="0">
                <a:latin typeface="Tahoma" charset="0"/>
                <a:cs typeface="Tahoma" charset="0"/>
              </a:rPr>
              <a:t>Asking the question – what would be different if you didn’t have this situation?</a:t>
            </a:r>
          </a:p>
          <a:p>
            <a:r>
              <a:rPr lang="en-US" smtClean="0">
                <a:latin typeface="Tahoma" charset="0"/>
                <a:cs typeface="Tahoma" charset="0"/>
              </a:rPr>
              <a:t>Encouragement – faith in the person</a:t>
            </a:r>
          </a:p>
          <a:p>
            <a:r>
              <a:rPr lang="en-US" smtClean="0">
                <a:latin typeface="Tahoma" charset="0"/>
                <a:cs typeface="Tahoma" charset="0"/>
              </a:rPr>
              <a:t>Acting “as if” – be what you want to be</a:t>
            </a:r>
          </a:p>
          <a:p>
            <a:r>
              <a:rPr lang="en-US" smtClean="0">
                <a:latin typeface="Tahoma" charset="0"/>
                <a:cs typeface="Tahoma" charset="0"/>
              </a:rPr>
              <a:t>Spitting in the soup – point out behaviors to ruin the payoff for the behavior</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smtClean="0">
                <a:latin typeface="Arial Black" pitchFamily="34" charset="0"/>
              </a:rPr>
              <a:t>Treatment Strategies</a:t>
            </a:r>
            <a:endParaRPr lang="en-US" smtClean="0"/>
          </a:p>
        </p:txBody>
      </p:sp>
      <p:sp>
        <p:nvSpPr>
          <p:cNvPr id="28675" name="Rectangle 3"/>
          <p:cNvSpPr>
            <a:spLocks noGrp="1" noChangeArrowheads="1"/>
          </p:cNvSpPr>
          <p:nvPr>
            <p:ph type="body" idx="1"/>
          </p:nvPr>
        </p:nvSpPr>
        <p:spPr/>
        <p:txBody>
          <a:bodyPr/>
          <a:lstStyle/>
          <a:p>
            <a:r>
              <a:rPr lang="en-US" smtClean="0">
                <a:latin typeface="Tahoma" charset="0"/>
                <a:cs typeface="Tahoma" charset="0"/>
              </a:rPr>
              <a:t>Catching oneself – teaching people to become aware of self-destructive behavior</a:t>
            </a:r>
          </a:p>
          <a:p>
            <a:r>
              <a:rPr lang="en-US" smtClean="0">
                <a:latin typeface="Tahoma" charset="0"/>
                <a:cs typeface="Tahoma" charset="0"/>
              </a:rPr>
              <a:t>Task setting – initially set short-term goals and work up to long-term goals</a:t>
            </a:r>
          </a:p>
          <a:p>
            <a:r>
              <a:rPr lang="en-US" smtClean="0">
                <a:latin typeface="Tahoma" charset="0"/>
                <a:cs typeface="Tahoma" charset="0"/>
              </a:rPr>
              <a:t>Push button – you can choose to remember positive as well as negative experiences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Content Placeholder 2"/>
          <p:cNvSpPr>
            <a:spLocks noGrp="1"/>
          </p:cNvSpPr>
          <p:nvPr>
            <p:ph idx="1"/>
          </p:nvPr>
        </p:nvSpPr>
        <p:spPr/>
        <p:txBody>
          <a:bodyPr/>
          <a:lstStyle/>
          <a:p>
            <a:r>
              <a:rPr lang="en-US" i="1" smtClean="0">
                <a:hlinkClick r:id="rId2"/>
              </a:rPr>
              <a:t>www.youtube.com/watch?v=NyZCZTPhJq0</a:t>
            </a:r>
            <a:endParaRPr lang="en-US" i="1" smtClean="0"/>
          </a:p>
          <a:p>
            <a:r>
              <a:rPr lang="en-US" i="1" smtClean="0">
                <a:hlinkClick r:id="rId3"/>
              </a:rPr>
              <a:t>www.youtube.com/watch?v=UZYHe8IAlto</a:t>
            </a:r>
            <a:endParaRPr lang="en-US" i="1" smtClean="0"/>
          </a:p>
          <a:p>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en-US" sz="4000" smtClean="0">
                <a:latin typeface="Arial Black" pitchFamily="34" charset="0"/>
              </a:rPr>
              <a:t>Adler’s Approach: </a:t>
            </a:r>
            <a:br>
              <a:rPr lang="en-US" sz="4000" smtClean="0">
                <a:latin typeface="Arial Black" pitchFamily="34" charset="0"/>
              </a:rPr>
            </a:br>
            <a:r>
              <a:rPr lang="en-US" sz="4000" smtClean="0">
                <a:latin typeface="Arial Black" pitchFamily="34" charset="0"/>
              </a:rPr>
              <a:t>Individual Psychology</a:t>
            </a:r>
          </a:p>
        </p:txBody>
      </p:sp>
      <p:sp>
        <p:nvSpPr>
          <p:cNvPr id="50179" name="Rectangle 3"/>
          <p:cNvSpPr>
            <a:spLocks noGrp="1"/>
          </p:cNvSpPr>
          <p:nvPr>
            <p:ph type="body" idx="1"/>
          </p:nvPr>
        </p:nvSpPr>
        <p:spPr>
          <a:xfrm>
            <a:off x="457200" y="1600200"/>
            <a:ext cx="8229600" cy="4724400"/>
          </a:xfrm>
        </p:spPr>
        <p:txBody>
          <a:bodyPr/>
          <a:lstStyle/>
          <a:p>
            <a:pPr eaLnBrk="1" hangingPunct="1"/>
            <a:r>
              <a:rPr lang="en-US" sz="2800" smtClean="0">
                <a:latin typeface="Tahoma" charset="0"/>
              </a:rPr>
              <a:t>By 1910, Adler had started to look at compensation as an independent psychological process. In other words, he started to view personality differences as stemming from individual differences in compensating for weaknesses.</a:t>
            </a:r>
          </a:p>
          <a:p>
            <a:pPr eaLnBrk="1" hangingPunct="1"/>
            <a:r>
              <a:rPr lang="en-US" sz="2800" smtClean="0">
                <a:latin typeface="Tahoma" charset="0"/>
              </a:rPr>
              <a:t>Based on Nietzsche’s will to power concept, Adler concluded there was an innate driving force behind our behaviors and experiences. At first, he called it “striving for superiority.” Later, he called it “striving for perfection.”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01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latin typeface="Arial Black" pitchFamily="34" charset="0"/>
              </a:rPr>
              <a:t>Break with Freud </a:t>
            </a:r>
          </a:p>
        </p:txBody>
      </p:sp>
      <p:sp>
        <p:nvSpPr>
          <p:cNvPr id="5123" name="Content Placeholder 2"/>
          <p:cNvSpPr>
            <a:spLocks noGrp="1"/>
          </p:cNvSpPr>
          <p:nvPr>
            <p:ph idx="1"/>
          </p:nvPr>
        </p:nvSpPr>
        <p:spPr/>
        <p:txBody>
          <a:bodyPr/>
          <a:lstStyle/>
          <a:p>
            <a:r>
              <a:rPr lang="en-US" dirty="0" smtClean="0">
                <a:latin typeface="Tahoma" charset="0"/>
                <a:cs typeface="Tahoma" charset="0"/>
              </a:rPr>
              <a:t>Disagreed w/Freud regarding biology and sexuality, in particular, Alder opposed the predominance of sexuality.</a:t>
            </a:r>
          </a:p>
          <a:p>
            <a:r>
              <a:rPr lang="en-US" dirty="0" smtClean="0">
                <a:latin typeface="Tahoma" charset="0"/>
                <a:cs typeface="Tahoma" charset="0"/>
              </a:rPr>
              <a:t>Instead, Adler stressed the importance of psychological (personality) factors over instinctual biological drives.</a:t>
            </a:r>
          </a:p>
          <a:p>
            <a:r>
              <a:rPr lang="en-US" dirty="0" smtClean="0">
                <a:latin typeface="Tahoma" charset="0"/>
                <a:cs typeface="Tahoma" charset="0"/>
              </a:rPr>
              <a:t>Saw himself as a colleague, not a disciple  of Freud.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p:cNvSpPr>
          <p:nvPr>
            <p:ph type="title"/>
          </p:nvPr>
        </p:nvSpPr>
        <p:spPr/>
        <p:txBody>
          <a:bodyPr/>
          <a:lstStyle/>
          <a:p>
            <a:pPr eaLnBrk="1" hangingPunct="1"/>
            <a:r>
              <a:rPr lang="en-US" smtClean="0">
                <a:latin typeface="Arial Black" pitchFamily="34" charset="0"/>
              </a:rPr>
              <a:t>Striving for Perfection</a:t>
            </a:r>
          </a:p>
        </p:txBody>
      </p:sp>
      <p:sp>
        <p:nvSpPr>
          <p:cNvPr id="51203" name="Rectangle 3"/>
          <p:cNvSpPr>
            <a:spLocks noGrp="1"/>
          </p:cNvSpPr>
          <p:nvPr>
            <p:ph type="body" idx="1"/>
          </p:nvPr>
        </p:nvSpPr>
        <p:spPr>
          <a:xfrm>
            <a:off x="533400" y="1676400"/>
            <a:ext cx="8229600" cy="5105400"/>
          </a:xfrm>
        </p:spPr>
        <p:txBody>
          <a:bodyPr/>
          <a:lstStyle/>
          <a:p>
            <a:pPr eaLnBrk="1" hangingPunct="1"/>
            <a:r>
              <a:rPr lang="en-US" sz="2800" smtClean="0">
                <a:latin typeface="Tahoma" charset="0"/>
              </a:rPr>
              <a:t>Adler developed a complete psychological model based on the innate driving force of “striving for perfection.” </a:t>
            </a:r>
          </a:p>
          <a:p>
            <a:pPr eaLnBrk="1" hangingPunct="1"/>
            <a:r>
              <a:rPr lang="en-US" sz="2800" smtClean="0">
                <a:latin typeface="Tahoma" charset="0"/>
              </a:rPr>
              <a:t>As with Freud, Adler’s model also evolved over the years.</a:t>
            </a:r>
          </a:p>
          <a:p>
            <a:pPr eaLnBrk="1" hangingPunct="1"/>
            <a:r>
              <a:rPr lang="en-US" sz="2800" smtClean="0">
                <a:latin typeface="Tahoma" charset="0"/>
              </a:rPr>
              <a:t>The distinction within Adler’s word-change reflects the nature of Adler’s driving force …</a:t>
            </a:r>
          </a:p>
          <a:p>
            <a:pPr lvl="1" eaLnBrk="1" hangingPunct="1"/>
            <a:r>
              <a:rPr lang="en-US" smtClean="0">
                <a:latin typeface="Tahoma" charset="0"/>
              </a:rPr>
              <a:t>Superiority – relative and tangible.</a:t>
            </a:r>
          </a:p>
          <a:p>
            <a:pPr lvl="1" eaLnBrk="1" hangingPunct="1"/>
            <a:r>
              <a:rPr lang="en-US" smtClean="0">
                <a:latin typeface="Tahoma" charset="0"/>
              </a:rPr>
              <a:t>Perfection – personal and unattainable.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120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12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457200" y="0"/>
            <a:ext cx="8229600" cy="1143000"/>
          </a:xfrm>
        </p:spPr>
        <p:txBody>
          <a:bodyPr/>
          <a:lstStyle/>
          <a:p>
            <a:pPr eaLnBrk="1" hangingPunct="1"/>
            <a:r>
              <a:rPr lang="en-US" sz="4000" dirty="0" smtClean="0">
                <a:latin typeface="Arial Black" pitchFamily="34" charset="0"/>
              </a:rPr>
              <a:t>Striving for Perfection (continued)</a:t>
            </a:r>
          </a:p>
        </p:txBody>
      </p:sp>
      <p:sp>
        <p:nvSpPr>
          <p:cNvPr id="52227" name="Rectangle 3"/>
          <p:cNvSpPr>
            <a:spLocks noGrp="1"/>
          </p:cNvSpPr>
          <p:nvPr>
            <p:ph type="body" idx="1"/>
          </p:nvPr>
        </p:nvSpPr>
        <p:spPr>
          <a:xfrm>
            <a:off x="533400" y="1295400"/>
            <a:ext cx="8229600" cy="5334000"/>
          </a:xfrm>
        </p:spPr>
        <p:txBody>
          <a:bodyPr/>
          <a:lstStyle/>
          <a:p>
            <a:pPr eaLnBrk="1" hangingPunct="1"/>
            <a:r>
              <a:rPr lang="en-US" sz="2800" dirty="0" smtClean="0">
                <a:latin typeface="Tahoma" charset="0"/>
              </a:rPr>
              <a:t>The “striving” is not necessarily ‘towards’ anything, but ‘away’ from feelings of inferiority. </a:t>
            </a:r>
          </a:p>
          <a:p>
            <a:pPr eaLnBrk="1" hangingPunct="1"/>
            <a:r>
              <a:rPr lang="en-US" sz="2800" dirty="0" smtClean="0">
                <a:latin typeface="Tahoma" charset="0"/>
              </a:rPr>
              <a:t>We will always have some feelings of inferiority, even if we achieve some superiority. “To be a human being means to have feelings of inferiority.”</a:t>
            </a:r>
          </a:p>
          <a:p>
            <a:pPr eaLnBrk="1" hangingPunct="1"/>
            <a:r>
              <a:rPr lang="en-US" sz="2800" dirty="0" smtClean="0">
                <a:latin typeface="Tahoma" charset="0"/>
              </a:rPr>
              <a:t>The unattainable “perfection” is a reflection of our continuous internal driving force.</a:t>
            </a:r>
          </a:p>
          <a:p>
            <a:pPr eaLnBrk="1" hangingPunct="1"/>
            <a:r>
              <a:rPr lang="en-US" sz="2800" dirty="0" smtClean="0">
                <a:latin typeface="Tahoma" charset="0"/>
              </a:rPr>
              <a:t>It is all based on a drive to overcome (compensate for) our feelings of inferiority, so significant failures might lead us to develop inferiority complexes.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22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22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22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p:nvPr>
        </p:nvSpPr>
        <p:spPr/>
        <p:txBody>
          <a:bodyPr/>
          <a:lstStyle/>
          <a:p>
            <a:pPr eaLnBrk="1" hangingPunct="1"/>
            <a:r>
              <a:rPr lang="en-US" smtClean="0">
                <a:latin typeface="Arial Black" pitchFamily="34" charset="0"/>
              </a:rPr>
              <a:t>Inferiority Complex</a:t>
            </a:r>
          </a:p>
        </p:txBody>
      </p:sp>
      <p:sp>
        <p:nvSpPr>
          <p:cNvPr id="53251" name="Rectangle 3"/>
          <p:cNvSpPr>
            <a:spLocks noGrp="1"/>
          </p:cNvSpPr>
          <p:nvPr>
            <p:ph type="body" idx="1"/>
          </p:nvPr>
        </p:nvSpPr>
        <p:spPr>
          <a:xfrm>
            <a:off x="457200" y="1524000"/>
            <a:ext cx="8229600" cy="5334000"/>
          </a:xfrm>
        </p:spPr>
        <p:txBody>
          <a:bodyPr/>
          <a:lstStyle/>
          <a:p>
            <a:pPr eaLnBrk="1" hangingPunct="1">
              <a:lnSpc>
                <a:spcPct val="90000"/>
              </a:lnSpc>
            </a:pPr>
            <a:r>
              <a:rPr lang="en-US" sz="2800" dirty="0" smtClean="0">
                <a:latin typeface="Tahoma" charset="0"/>
              </a:rPr>
              <a:t>A person may become unable to overcome feelings of inferiority, making it a complex.</a:t>
            </a:r>
          </a:p>
          <a:p>
            <a:pPr eaLnBrk="1" hangingPunct="1">
              <a:lnSpc>
                <a:spcPct val="90000"/>
              </a:lnSpc>
            </a:pPr>
            <a:r>
              <a:rPr lang="en-US" sz="2800" dirty="0" smtClean="0">
                <a:latin typeface="Tahoma" charset="0"/>
              </a:rPr>
              <a:t>The common reaction to feelings of inferiority is overcompensation - denying having the “weakness.”</a:t>
            </a:r>
          </a:p>
          <a:p>
            <a:pPr eaLnBrk="1" hangingPunct="1">
              <a:lnSpc>
                <a:spcPct val="90000"/>
              </a:lnSpc>
            </a:pPr>
            <a:r>
              <a:rPr lang="en-US" sz="2800" dirty="0" smtClean="0">
                <a:latin typeface="Tahoma" charset="0"/>
              </a:rPr>
              <a:t>It can result in mental illness if the person seeks superiority by being either domineering over others or over-dependent on others who are not suffering from the same weakness. </a:t>
            </a:r>
          </a:p>
          <a:p>
            <a:pPr eaLnBrk="1" hangingPunct="1">
              <a:lnSpc>
                <a:spcPct val="90000"/>
              </a:lnSpc>
            </a:pPr>
            <a:r>
              <a:rPr lang="en-US" sz="2800" dirty="0" smtClean="0">
                <a:latin typeface="Tahoma" charset="0"/>
              </a:rPr>
              <a:t>In such situations, the driving force is to overcompensate for weakness by exerting control of others who do not have the same weakness.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32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title"/>
          </p:nvPr>
        </p:nvSpPr>
        <p:spPr>
          <a:xfrm>
            <a:off x="609600" y="228600"/>
            <a:ext cx="8229600" cy="1139825"/>
          </a:xfrm>
        </p:spPr>
        <p:txBody>
          <a:bodyPr/>
          <a:lstStyle/>
          <a:p>
            <a:pPr eaLnBrk="1" hangingPunct="1"/>
            <a:r>
              <a:rPr lang="en-US" smtClean="0">
                <a:latin typeface="Arial Black" pitchFamily="34" charset="0"/>
              </a:rPr>
              <a:t>Superiority Complex</a:t>
            </a:r>
          </a:p>
        </p:txBody>
      </p:sp>
      <p:sp>
        <p:nvSpPr>
          <p:cNvPr id="54275" name="Rectangle 3"/>
          <p:cNvSpPr>
            <a:spLocks noGrp="1"/>
          </p:cNvSpPr>
          <p:nvPr>
            <p:ph type="body" idx="1"/>
          </p:nvPr>
        </p:nvSpPr>
        <p:spPr>
          <a:xfrm>
            <a:off x="457200" y="1676400"/>
            <a:ext cx="8229600" cy="4876800"/>
          </a:xfrm>
        </p:spPr>
        <p:txBody>
          <a:bodyPr/>
          <a:lstStyle/>
          <a:p>
            <a:pPr eaLnBrk="1" hangingPunct="1"/>
            <a:r>
              <a:rPr lang="en-US" sz="2800" smtClean="0">
                <a:latin typeface="Tahoma" charset="0"/>
              </a:rPr>
              <a:t>Exemplifying the classic case of over-compensation, a person can address inferiorities by developing a superiority complex.</a:t>
            </a:r>
          </a:p>
          <a:p>
            <a:pPr eaLnBrk="1" hangingPunct="1"/>
            <a:r>
              <a:rPr lang="en-US" sz="2800" smtClean="0">
                <a:latin typeface="Tahoma" charset="0"/>
              </a:rPr>
              <a:t>Individuals suffering from a superiority complex deal with their own inferiorities by trying to make others seem even more inferior.</a:t>
            </a:r>
          </a:p>
          <a:p>
            <a:pPr eaLnBrk="1" hangingPunct="1"/>
            <a:r>
              <a:rPr lang="en-US" sz="2800" smtClean="0">
                <a:latin typeface="Tahoma" charset="0"/>
              </a:rPr>
              <a:t>The primary examples are bullies, braggers, and the dictatorial authority figure. More subtle examples are the thrill-seeking-criminal and using drugs or alcohol to feel “superior” to others.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42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427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p:nvPr>
        </p:nvSpPr>
        <p:spPr/>
        <p:txBody>
          <a:bodyPr/>
          <a:lstStyle/>
          <a:p>
            <a:pPr eaLnBrk="1" hangingPunct="1"/>
            <a:r>
              <a:rPr lang="en-US" smtClean="0">
                <a:latin typeface="Arial Black" pitchFamily="34" charset="0"/>
              </a:rPr>
              <a:t>Society and Life</a:t>
            </a:r>
          </a:p>
        </p:txBody>
      </p:sp>
      <p:sp>
        <p:nvSpPr>
          <p:cNvPr id="55299" name="Rectangle 3"/>
          <p:cNvSpPr>
            <a:spLocks noGrp="1"/>
          </p:cNvSpPr>
          <p:nvPr>
            <p:ph type="body" idx="1"/>
          </p:nvPr>
        </p:nvSpPr>
        <p:spPr>
          <a:xfrm>
            <a:off x="457200" y="1371600"/>
            <a:ext cx="8229600" cy="5486400"/>
          </a:xfrm>
        </p:spPr>
        <p:txBody>
          <a:bodyPr/>
          <a:lstStyle/>
          <a:p>
            <a:pPr eaLnBrk="1" hangingPunct="1"/>
            <a:r>
              <a:rPr lang="en-US" sz="2800" smtClean="0">
                <a:latin typeface="Tahoma" charset="0"/>
              </a:rPr>
              <a:t>Overall, Adler proposed that we create social values, then strive to overcome our feelings of inferiority by fulfilling important social values.</a:t>
            </a:r>
          </a:p>
          <a:p>
            <a:pPr eaLnBrk="1" hangingPunct="1"/>
            <a:r>
              <a:rPr lang="en-US" sz="2800" smtClean="0">
                <a:latin typeface="Tahoma" charset="0"/>
              </a:rPr>
              <a:t>Adler assumed life was inherently meaningless. Hence, we must create values, drives, and problems that are relevant to society (comparable to Lewin).</a:t>
            </a:r>
          </a:p>
          <a:p>
            <a:pPr eaLnBrk="1" hangingPunct="1"/>
            <a:r>
              <a:rPr lang="en-US" sz="2800" smtClean="0">
                <a:latin typeface="Tahoma" charset="0"/>
              </a:rPr>
              <a:t>“Striving for superiority” reflects the idea that our feelings of inferiority are based on social comparisons. However, we can “strive for perfection” by pursuing selfish goals as meaningful “fictions”.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52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52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4213</TotalTime>
  <Words>1642</Words>
  <Application>Microsoft Office PowerPoint</Application>
  <PresentationFormat>On-screen Show (4:3)</PresentationFormat>
  <Paragraphs>115</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Alfred Adler (1870-1937)</vt:lpstr>
      <vt:lpstr>Adler and Freud</vt:lpstr>
      <vt:lpstr>Adler’s Approach:  Individual Psychology</vt:lpstr>
      <vt:lpstr>Break with Freud </vt:lpstr>
      <vt:lpstr>Striving for Perfection</vt:lpstr>
      <vt:lpstr>Striving for Perfection (continued)</vt:lpstr>
      <vt:lpstr>Inferiority Complex</vt:lpstr>
      <vt:lpstr>Superiority Complex</vt:lpstr>
      <vt:lpstr>Society and Life</vt:lpstr>
      <vt:lpstr>Fictional finalism</vt:lpstr>
      <vt:lpstr>Life Style</vt:lpstr>
      <vt:lpstr>Style of Life or Personality</vt:lpstr>
      <vt:lpstr>The Socially Useful Person</vt:lpstr>
      <vt:lpstr>The Socially Useful Person (continued)</vt:lpstr>
      <vt:lpstr>ADLERIAN THERAPY</vt:lpstr>
      <vt:lpstr>Birth Order Matters</vt:lpstr>
      <vt:lpstr>Birth Order…</vt:lpstr>
      <vt:lpstr>Birth Order…</vt:lpstr>
      <vt:lpstr>Birth Order…</vt:lpstr>
      <vt:lpstr>Birth Order…</vt:lpstr>
      <vt:lpstr>Role of Style of Life</vt:lpstr>
      <vt:lpstr>Fact or Fiction</vt:lpstr>
      <vt:lpstr>ADLERIAN THERAPY</vt:lpstr>
      <vt:lpstr>Treatment Strategies</vt:lpstr>
      <vt:lpstr>Treatment Strategies</vt:lpstr>
      <vt:lpstr>Treatment Strategies</vt:lpstr>
      <vt:lpstr>Treatment Strategies</vt:lpstr>
      <vt:lpstr>Slide 28</vt:lpstr>
    </vt:vector>
  </TitlesOfParts>
  <Company>The University of Texas at San Antonio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william.chance</dc:creator>
  <cp:lastModifiedBy>utsa</cp:lastModifiedBy>
  <cp:revision>118</cp:revision>
  <dcterms:created xsi:type="dcterms:W3CDTF">2006-03-21T20:17:23Z</dcterms:created>
  <dcterms:modified xsi:type="dcterms:W3CDTF">2012-11-26T18:39:27Z</dcterms:modified>
</cp:coreProperties>
</file>